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1" r:id="rId2"/>
    <p:sldId id="335" r:id="rId3"/>
    <p:sldId id="336" r:id="rId4"/>
    <p:sldId id="332" r:id="rId5"/>
    <p:sldId id="333" r:id="rId6"/>
    <p:sldId id="334" r:id="rId7"/>
    <p:sldId id="329" r:id="rId8"/>
    <p:sldId id="328" r:id="rId9"/>
    <p:sldId id="337" r:id="rId10"/>
    <p:sldId id="325" r:id="rId11"/>
    <p:sldId id="327" r:id="rId12"/>
    <p:sldId id="330" r:id="rId13"/>
    <p:sldId id="257" r:id="rId14"/>
    <p:sldId id="258" r:id="rId15"/>
    <p:sldId id="259" r:id="rId16"/>
    <p:sldId id="260" r:id="rId17"/>
    <p:sldId id="338" r:id="rId18"/>
    <p:sldId id="339" r:id="rId19"/>
    <p:sldId id="340" r:id="rId20"/>
    <p:sldId id="261" r:id="rId21"/>
    <p:sldId id="34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130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4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4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5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7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1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1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2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13073-B4DC-BE4D-AA54-BCF800CBD90A}" type="datetimeFigureOut">
              <a:rPr lang="en-US" smtClean="0"/>
              <a:t>12/12/2011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EC2B-7A0F-F04A-BB92-80B43D870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8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Visualizing the Supply Chain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Bay Area R Users’ Group</a:t>
            </a:r>
          </a:p>
          <a:p>
            <a:r>
              <a:rPr lang="en-US" dirty="0" smtClean="0"/>
              <a:t>2011.12.13</a:t>
            </a:r>
          </a:p>
          <a:p>
            <a:endParaRPr lang="en-US" dirty="0"/>
          </a:p>
          <a:p>
            <a:r>
              <a:rPr lang="en-US" dirty="0" smtClean="0"/>
              <a:t>Anthony Sabbadini</a:t>
            </a:r>
          </a:p>
          <a:p>
            <a:r>
              <a:rPr lang="en-US" dirty="0" err="1" smtClean="0"/>
              <a:t>sabbadini@economicriskmanagement.com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nhwyrrww200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08" y="47036"/>
            <a:ext cx="8744025" cy="67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Interstate Commerce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0406" y="6202456"/>
            <a:ext cx="684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source</a:t>
            </a:r>
            <a:r>
              <a:rPr lang="en-US" dirty="0" smtClean="0"/>
              <a:t>: http://</a:t>
            </a:r>
            <a:r>
              <a:rPr lang="en-US" dirty="0" err="1" smtClean="0"/>
              <a:t>ops.fhwa.dot.gov</a:t>
            </a:r>
            <a:r>
              <a:rPr lang="en-US" dirty="0" smtClean="0"/>
              <a:t>/freight/</a:t>
            </a:r>
            <a:r>
              <a:rPr lang="en-US" dirty="0" err="1" smtClean="0"/>
              <a:t>freight_analysis</a:t>
            </a:r>
            <a:r>
              <a:rPr lang="en-US" dirty="0" smtClean="0"/>
              <a:t>/</a:t>
            </a:r>
            <a:r>
              <a:rPr lang="en-US" dirty="0" err="1" smtClean="0"/>
              <a:t>faf</a:t>
            </a:r>
            <a:r>
              <a:rPr lang="en-US" dirty="0" smtClean="0"/>
              <a:t>/</a:t>
            </a:r>
            <a:r>
              <a:rPr lang="en-US" dirty="0" err="1" smtClean="0"/>
              <a:t>index.htm</a:t>
            </a:r>
            <a:endParaRPr lang="en-US" dirty="0"/>
          </a:p>
        </p:txBody>
      </p:sp>
      <p:pic>
        <p:nvPicPr>
          <p:cNvPr id="4" name="Picture 3" descr="Screen shot 2011-12-12 at 6.47.12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778" y="1661161"/>
            <a:ext cx="5672444" cy="4256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5091" y="1232972"/>
            <a:ext cx="329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Shipments from California (2007)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Spoke Networks with ‘geosphere’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38100" y="1493838"/>
            <a:ext cx="9371000" cy="5447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library(maps)</a:t>
            </a:r>
          </a:p>
          <a:p>
            <a:r>
              <a:rPr lang="en-US" sz="1200" dirty="0" smtClean="0"/>
              <a:t>library(geosphere)</a:t>
            </a:r>
          </a:p>
          <a:p>
            <a:endParaRPr lang="en-US" sz="1200" dirty="0"/>
          </a:p>
          <a:p>
            <a:r>
              <a:rPr lang="en-US" sz="1200" dirty="0" smtClean="0"/>
              <a:t># Unique transportation modes</a:t>
            </a:r>
          </a:p>
          <a:p>
            <a:r>
              <a:rPr lang="en-US" sz="1200" dirty="0" smtClean="0"/>
              <a:t>modes &lt;- unique(</a:t>
            </a:r>
            <a:r>
              <a:rPr lang="en-US" sz="1200" dirty="0" err="1" smtClean="0"/>
              <a:t>california$DMODE_MEANING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 smtClean="0"/>
              <a:t># Color</a:t>
            </a:r>
          </a:p>
          <a:p>
            <a:r>
              <a:rPr lang="en-US" sz="1200" dirty="0" smtClean="0"/>
              <a:t>pal &lt;- </a:t>
            </a:r>
            <a:r>
              <a:rPr lang="en-US" sz="1200" dirty="0" err="1" smtClean="0"/>
              <a:t>colorRampPalette</a:t>
            </a:r>
            <a:r>
              <a:rPr lang="en-US" sz="1200" dirty="0" smtClean="0"/>
              <a:t>(c("#333333", "white", "#1292db"))</a:t>
            </a:r>
          </a:p>
          <a:p>
            <a:r>
              <a:rPr lang="en-US" sz="1200" dirty="0" smtClean="0"/>
              <a:t>colors &lt;- pal(100)</a:t>
            </a:r>
          </a:p>
          <a:p>
            <a:endParaRPr lang="en-US" sz="1200" dirty="0" smtClean="0"/>
          </a:p>
          <a:p>
            <a:r>
              <a:rPr lang="en-US" sz="1200" dirty="0" smtClean="0"/>
              <a:t># Cycle through the transportation modes</a:t>
            </a:r>
          </a:p>
          <a:p>
            <a:r>
              <a:rPr lang="en-US" sz="1200" dirty="0" smtClean="0"/>
              <a:t>for (</a:t>
            </a:r>
            <a:r>
              <a:rPr lang="en-US" sz="1200" dirty="0" err="1" smtClean="0"/>
              <a:t>i</a:t>
            </a:r>
            <a:r>
              <a:rPr lang="en-US" sz="1200" dirty="0" smtClean="0"/>
              <a:t> in 1:length(modes)) {</a:t>
            </a:r>
          </a:p>
          <a:p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pdf</a:t>
            </a:r>
            <a:r>
              <a:rPr lang="en-US" sz="1200" dirty="0" smtClean="0"/>
              <a:t>(paste("</a:t>
            </a:r>
            <a:r>
              <a:rPr lang="en-US" sz="1200" dirty="0" err="1" smtClean="0"/>
              <a:t>value_mode</a:t>
            </a:r>
            <a:r>
              <a:rPr lang="en-US" sz="1200" dirty="0" smtClean="0"/>
              <a:t>", modes[</a:t>
            </a:r>
            <a:r>
              <a:rPr lang="en-US" sz="1200" dirty="0" err="1" smtClean="0"/>
              <a:t>i</a:t>
            </a:r>
            <a:r>
              <a:rPr lang="en-US" sz="1200" dirty="0" smtClean="0"/>
              <a:t>], ".</a:t>
            </a:r>
            <a:r>
              <a:rPr lang="en-US" sz="1200" dirty="0" err="1" smtClean="0"/>
              <a:t>pdf</a:t>
            </a:r>
            <a:r>
              <a:rPr lang="en-US" sz="1200" dirty="0" smtClean="0"/>
              <a:t>", </a:t>
            </a:r>
            <a:r>
              <a:rPr lang="en-US" sz="1200" dirty="0" err="1" smtClean="0"/>
              <a:t>sep</a:t>
            </a:r>
            <a:r>
              <a:rPr lang="en-US" sz="1200" dirty="0" smtClean="0"/>
              <a:t>=""), width=11, height=7)</a:t>
            </a:r>
          </a:p>
          <a:p>
            <a:r>
              <a:rPr lang="en-US" sz="1200" dirty="0" smtClean="0"/>
              <a:t>	map("world", col="#191919", fill=TRUE, </a:t>
            </a:r>
            <a:r>
              <a:rPr lang="en-US" sz="1200" dirty="0" err="1" smtClean="0"/>
              <a:t>bg</a:t>
            </a:r>
            <a:r>
              <a:rPr lang="en-US" sz="1200" dirty="0" smtClean="0"/>
              <a:t>="#000000", </a:t>
            </a:r>
            <a:r>
              <a:rPr lang="en-US" sz="1200" dirty="0" err="1" smtClean="0"/>
              <a:t>lwd</a:t>
            </a:r>
            <a:r>
              <a:rPr lang="en-US" sz="1200" dirty="0" smtClean="0"/>
              <a:t>=0.05, </a:t>
            </a:r>
            <a:r>
              <a:rPr lang="en-US" sz="1200" dirty="0" err="1" smtClean="0"/>
              <a:t>xlim</a:t>
            </a:r>
            <a:r>
              <a:rPr lang="en-US" sz="1200" dirty="0" smtClean="0"/>
              <a:t>=</a:t>
            </a:r>
            <a:r>
              <a:rPr lang="en-US" sz="1200" dirty="0" err="1" smtClean="0"/>
              <a:t>xlim</a:t>
            </a:r>
            <a:r>
              <a:rPr lang="en-US" sz="1200" dirty="0" smtClean="0"/>
              <a:t>, </a:t>
            </a:r>
            <a:r>
              <a:rPr lang="en-US" sz="1200" dirty="0" err="1" smtClean="0"/>
              <a:t>ylim</a:t>
            </a:r>
            <a:r>
              <a:rPr lang="en-US" sz="1200" dirty="0" smtClean="0"/>
              <a:t>=</a:t>
            </a:r>
            <a:r>
              <a:rPr lang="en-US" sz="1200" dirty="0" err="1" smtClean="0"/>
              <a:t>ylim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csub</a:t>
            </a:r>
            <a:r>
              <a:rPr lang="en-US" sz="1200" dirty="0" smtClean="0"/>
              <a:t> &lt;- </a:t>
            </a:r>
            <a:r>
              <a:rPr lang="en-US" sz="1200" dirty="0" err="1" smtClean="0"/>
              <a:t>california</a:t>
            </a:r>
            <a:r>
              <a:rPr lang="en-US" sz="1200" dirty="0" smtClean="0"/>
              <a:t>[</a:t>
            </a:r>
            <a:r>
              <a:rPr lang="en-US" sz="1200" dirty="0" err="1" smtClean="0"/>
              <a:t>california$DMODE_MEANING</a:t>
            </a:r>
            <a:r>
              <a:rPr lang="en-US" sz="1200" dirty="0" smtClean="0"/>
              <a:t> == modes[</a:t>
            </a:r>
            <a:r>
              <a:rPr lang="en-US" sz="1200" dirty="0" err="1" smtClean="0"/>
              <a:t>i</a:t>
            </a:r>
            <a:r>
              <a:rPr lang="en-US" sz="1200" dirty="0" smtClean="0"/>
              <a:t>],]</a:t>
            </a:r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csub</a:t>
            </a:r>
            <a:r>
              <a:rPr lang="en-US" sz="1200" dirty="0" smtClean="0"/>
              <a:t> &lt;- </a:t>
            </a:r>
            <a:r>
              <a:rPr lang="en-US" sz="1200" dirty="0" err="1" smtClean="0"/>
              <a:t>csub</a:t>
            </a:r>
            <a:r>
              <a:rPr lang="en-US" sz="1200" dirty="0" smtClean="0"/>
              <a:t>[order(</a:t>
            </a:r>
            <a:r>
              <a:rPr lang="en-US" sz="1200" dirty="0" err="1" smtClean="0"/>
              <a:t>csub$Value</a:t>
            </a:r>
            <a:r>
              <a:rPr lang="en-US" sz="1200" dirty="0" smtClean="0"/>
              <a:t>..mil.),]</a:t>
            </a:r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maxcnt</a:t>
            </a:r>
            <a:r>
              <a:rPr lang="en-US" sz="1200" dirty="0" smtClean="0"/>
              <a:t> &lt;- max(</a:t>
            </a:r>
            <a:r>
              <a:rPr lang="en-US" sz="1200" dirty="0" err="1" smtClean="0"/>
              <a:t>csub$Value</a:t>
            </a:r>
            <a:r>
              <a:rPr lang="en-US" sz="1200" dirty="0" smtClean="0"/>
              <a:t>..mil.)</a:t>
            </a:r>
          </a:p>
          <a:p>
            <a:r>
              <a:rPr lang="en-US" sz="1200" dirty="0" smtClean="0"/>
              <a:t>	for (j in 1:length(</a:t>
            </a:r>
            <a:r>
              <a:rPr lang="en-US" sz="1200" dirty="0" err="1" smtClean="0"/>
              <a:t>csub$GEOGRAPHY</a:t>
            </a:r>
            <a:r>
              <a:rPr lang="en-US" sz="1200" dirty="0" smtClean="0"/>
              <a:t>)) {</a:t>
            </a:r>
          </a:p>
          <a:p>
            <a:r>
              <a:rPr lang="en-US" sz="1200" dirty="0" smtClean="0"/>
              <a:t>		arc &lt;- </a:t>
            </a:r>
            <a:r>
              <a:rPr lang="en-US" sz="1200" dirty="0" err="1" smtClean="0"/>
              <a:t>csub</a:t>
            </a:r>
            <a:r>
              <a:rPr lang="en-US" sz="1200" dirty="0" smtClean="0"/>
              <a:t>[j,]</a:t>
            </a:r>
          </a:p>
          <a:p>
            <a:r>
              <a:rPr lang="en-US" sz="1200" dirty="0" smtClean="0"/>
              <a:t>		inter &lt;- </a:t>
            </a:r>
            <a:r>
              <a:rPr lang="en-US" sz="1200" dirty="0" err="1" smtClean="0"/>
              <a:t>gcIntermediate</a:t>
            </a:r>
            <a:r>
              <a:rPr lang="en-US" sz="1200" dirty="0" smtClean="0"/>
              <a:t>(c(arc[1,]$</a:t>
            </a:r>
            <a:r>
              <a:rPr lang="en-US" sz="1200" dirty="0" err="1" smtClean="0"/>
              <a:t>Long_origin</a:t>
            </a:r>
            <a:r>
              <a:rPr lang="en-US" sz="1200" dirty="0" smtClean="0"/>
              <a:t>, arc[1,]$</a:t>
            </a:r>
            <a:r>
              <a:rPr lang="en-US" sz="1200" dirty="0" err="1" smtClean="0"/>
              <a:t>Lat_origin</a:t>
            </a:r>
            <a:r>
              <a:rPr lang="en-US" sz="1200" dirty="0" smtClean="0"/>
              <a:t>), c(arc[1,]$</a:t>
            </a:r>
            <a:r>
              <a:rPr lang="en-US" sz="1200" dirty="0" err="1" smtClean="0"/>
              <a:t>Long_dest</a:t>
            </a:r>
            <a:r>
              <a:rPr lang="en-US" sz="1200" dirty="0" smtClean="0"/>
              <a:t>, arc[1,]$</a:t>
            </a:r>
            <a:r>
              <a:rPr lang="en-US" sz="1200" dirty="0" err="1" smtClean="0"/>
              <a:t>Lat_dest</a:t>
            </a:r>
            <a:r>
              <a:rPr lang="en-US" sz="1200" dirty="0" smtClean="0"/>
              <a:t>), n=100, </a:t>
            </a:r>
            <a:r>
              <a:rPr lang="en-US" sz="1200" dirty="0" err="1" smtClean="0"/>
              <a:t>addStartEnd</a:t>
            </a:r>
            <a:r>
              <a:rPr lang="en-US" sz="1200" dirty="0" smtClean="0"/>
              <a:t>=TRUE)</a:t>
            </a:r>
          </a:p>
          <a:p>
            <a:r>
              <a:rPr lang="en-US" sz="1200" dirty="0" smtClean="0"/>
              <a:t>		</a:t>
            </a:r>
            <a:r>
              <a:rPr lang="en-US" sz="1200" dirty="0" err="1" smtClean="0"/>
              <a:t>colindex</a:t>
            </a:r>
            <a:r>
              <a:rPr lang="en-US" sz="1200" dirty="0" smtClean="0"/>
              <a:t> &lt;- round( (arc[1,]$</a:t>
            </a:r>
            <a:r>
              <a:rPr lang="en-US" sz="1200" dirty="0" err="1" smtClean="0"/>
              <a:t>Value..mil</a:t>
            </a:r>
            <a:r>
              <a:rPr lang="en-US" sz="1200" dirty="0" smtClean="0"/>
              <a:t>. / </a:t>
            </a:r>
            <a:r>
              <a:rPr lang="en-US" sz="1200" dirty="0" err="1" smtClean="0"/>
              <a:t>maxcnt</a:t>
            </a:r>
            <a:r>
              <a:rPr lang="en-US" sz="1200" dirty="0" smtClean="0"/>
              <a:t>) * length(colors) )</a:t>
            </a:r>
          </a:p>
          <a:p>
            <a:r>
              <a:rPr lang="en-US" sz="1200" dirty="0" smtClean="0"/>
              <a:t>		lines(inter, col=colors[</a:t>
            </a:r>
            <a:r>
              <a:rPr lang="en-US" sz="1200" dirty="0" err="1" smtClean="0"/>
              <a:t>colindex</a:t>
            </a:r>
            <a:r>
              <a:rPr lang="en-US" sz="1200" dirty="0" smtClean="0"/>
              <a:t>], </a:t>
            </a:r>
            <a:r>
              <a:rPr lang="en-US" sz="1200" dirty="0" err="1" smtClean="0"/>
              <a:t>lwd</a:t>
            </a:r>
            <a:r>
              <a:rPr lang="en-US" sz="1200" dirty="0" smtClean="0"/>
              <a:t>=0.6)</a:t>
            </a:r>
          </a:p>
          <a:p>
            <a:r>
              <a:rPr lang="en-US" sz="1200" dirty="0" smtClean="0"/>
              <a:t>	}</a:t>
            </a:r>
          </a:p>
          <a:p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dev.off</a:t>
            </a:r>
            <a:r>
              <a:rPr lang="en-US" sz="1200" dirty="0" smtClean="0"/>
              <a:t>()</a:t>
            </a:r>
          </a:p>
          <a:p>
            <a:endParaRPr lang="en-US" sz="1200" dirty="0" smtClean="0"/>
          </a:p>
          <a:p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876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ue_modeTru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3383" y="454315"/>
            <a:ext cx="3477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Truck shipments ($)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ue_modeRa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9766"/>
            <a:ext cx="9144000" cy="58189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0983" y="454315"/>
            <a:ext cx="13420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Rail ($)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ue_modeAir (incl truck and air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7508" y="454315"/>
            <a:ext cx="1208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Air ($)</a:t>
            </a:r>
          </a:p>
        </p:txBody>
      </p:sp>
    </p:spTree>
    <p:extLst>
      <p:ext uri="{BB962C8B-B14F-4D97-AF65-F5344CB8AC3E}">
        <p14:creationId xmlns:p14="http://schemas.microsoft.com/office/powerpoint/2010/main" val="2502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ue_modeAll mod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1954" y="454315"/>
            <a:ext cx="11600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All ($)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5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Mashups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7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Weather (NYT)</a:t>
            </a:r>
            <a:endParaRPr lang="en-US" dirty="0"/>
          </a:p>
        </p:txBody>
      </p:sp>
      <p:pic>
        <p:nvPicPr>
          <p:cNvPr id="3" name="Picture 2" descr="01safe-custom1.g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985" y="1737385"/>
            <a:ext cx="4454031" cy="487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Tornado Data (NOAA)</a:t>
            </a:r>
            <a:endParaRPr lang="en-US" dirty="0"/>
          </a:p>
        </p:txBody>
      </p:sp>
      <p:pic>
        <p:nvPicPr>
          <p:cNvPr id="3" name="Picture 2" descr="Screen shot 2011-12-12 at 6.55.09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06" y="1572726"/>
            <a:ext cx="7196189" cy="49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Flow </a:t>
            </a:r>
            <a:r>
              <a:rPr lang="en-US" dirty="0"/>
              <a:t>C</a:t>
            </a:r>
            <a:r>
              <a:rPr lang="en-US" dirty="0" smtClean="0"/>
              <a:t>harts</a:t>
            </a:r>
          </a:p>
          <a:p>
            <a:r>
              <a:rPr lang="en-US" dirty="0" smtClean="0"/>
              <a:t>2. Transportation </a:t>
            </a:r>
            <a:r>
              <a:rPr lang="en-US" dirty="0"/>
              <a:t>M</a:t>
            </a:r>
            <a:r>
              <a:rPr lang="en-US" dirty="0" smtClean="0"/>
              <a:t>aps</a:t>
            </a:r>
          </a:p>
          <a:p>
            <a:r>
              <a:rPr lang="en-US" dirty="0" smtClean="0"/>
              <a:t>3. </a:t>
            </a:r>
            <a:r>
              <a:rPr lang="en-US" dirty="0" err="1"/>
              <a:t>M</a:t>
            </a:r>
            <a:r>
              <a:rPr lang="en-US" dirty="0" err="1" smtClean="0"/>
              <a:t>ashups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199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6259" y="404645"/>
            <a:ext cx="537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Tornados in 1999 (by property damage $)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4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Truck &amp; Rail Shipments</a:t>
            </a:r>
            <a:br>
              <a:rPr lang="en-US" dirty="0" smtClean="0"/>
            </a:br>
            <a:r>
              <a:rPr lang="en-US" dirty="0" smtClean="0"/>
              <a:t>+ Tornados</a:t>
            </a:r>
            <a:br>
              <a:rPr lang="en-US" dirty="0" smtClean="0"/>
            </a:br>
            <a:r>
              <a:rPr lang="en-US" sz="3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[time lapse: 1950-2010]</a:t>
            </a:r>
            <a:endParaRPr lang="en-US" sz="3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freight_forward_train_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866556"/>
            <a:ext cx="3553375" cy="26650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1932" y="3911066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+</a:t>
            </a:r>
            <a:endParaRPr lang="en-US" sz="5400" dirty="0"/>
          </a:p>
        </p:txBody>
      </p:sp>
      <p:pic>
        <p:nvPicPr>
          <p:cNvPr id="5" name="Picture 4" descr="tornado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052" y="2870011"/>
            <a:ext cx="3090865" cy="26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15685" y="414655"/>
            <a:ext cx="91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1950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Flow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7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5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018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Track of Parts is Important</a:t>
            </a:r>
            <a:endParaRPr lang="en-US" dirty="0"/>
          </a:p>
        </p:txBody>
      </p:sp>
      <p:pic>
        <p:nvPicPr>
          <p:cNvPr id="3" name="Picture 2" descr="ikea-distributing-car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00" y="1625600"/>
            <a:ext cx="6756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6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3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7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was especially important where I used to Work</a:t>
            </a:r>
            <a:endParaRPr lang="en-US" dirty="0"/>
          </a:p>
        </p:txBody>
      </p:sp>
      <p:pic>
        <p:nvPicPr>
          <p:cNvPr id="3" name="Picture 2" descr="bu-nummi18_ph2_05004913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" y="1473200"/>
            <a:ext cx="79375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7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0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nado_damage_and_california_shipments198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Charts can Help</a:t>
            </a:r>
            <a:endParaRPr lang="en-US" dirty="0"/>
          </a:p>
        </p:txBody>
      </p:sp>
      <p:pic>
        <p:nvPicPr>
          <p:cNvPr id="3" name="Picture 2" descr="220px-Flowchart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000" y="1238250"/>
            <a:ext cx="2794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8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Charts with ‘diagram’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1193" y="1827072"/>
            <a:ext cx="751730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600" dirty="0" smtClean="0"/>
              <a:t>library(diagram)</a:t>
            </a:r>
          </a:p>
          <a:p>
            <a:r>
              <a:rPr lang="hr-HR" sz="1600" dirty="0" smtClean="0"/>
              <a:t>names &lt;- c("Chicago", "Detroit", "Fremont", "LA", "Memphis", "San Antonio", "Tijuana")</a:t>
            </a:r>
          </a:p>
          <a:p>
            <a:r>
              <a:rPr lang="hr-HR" sz="1600" dirty="0" smtClean="0"/>
              <a:t>M &lt;- matrix(nrow = 7, ncol = 7, byrow = TRUE, data = c(</a:t>
            </a:r>
          </a:p>
          <a:p>
            <a:r>
              <a:rPr lang="hr-HR" sz="1600" dirty="0" smtClean="0"/>
              <a:t># ch de fr la me sa ti</a:t>
            </a:r>
          </a:p>
          <a:p>
            <a:r>
              <a:rPr lang="hr-HR" sz="1600" dirty="0" smtClean="0"/>
              <a:t>  0, 1, 0, 0, 0, 0, 0, #ch</a:t>
            </a:r>
          </a:p>
          <a:p>
            <a:r>
              <a:rPr lang="hr-HR" sz="1600" dirty="0" smtClean="0"/>
              <a:t>  0, 0, 0, 0, 0, 0, 0, #de</a:t>
            </a:r>
          </a:p>
          <a:p>
            <a:r>
              <a:rPr lang="hr-HR" sz="1600" dirty="0" smtClean="0"/>
              <a:t>  1, 0, 0, 1, 1, 1, 1, #fr</a:t>
            </a:r>
          </a:p>
          <a:p>
            <a:r>
              <a:rPr lang="hr-HR" sz="1600" dirty="0" smtClean="0"/>
              <a:t>  1, 0, 0, 0, 1, 0, 0, #la</a:t>
            </a:r>
          </a:p>
          <a:p>
            <a:r>
              <a:rPr lang="hr-HR" sz="1600" dirty="0" smtClean="0"/>
              <a:t>  0, 0, 0, 0, 0, 0, 0, #me</a:t>
            </a:r>
          </a:p>
          <a:p>
            <a:r>
              <a:rPr lang="hr-HR" sz="1600" dirty="0" smtClean="0"/>
              <a:t>  0, 0, 0, 0, 0, 0, 0, #sa</a:t>
            </a:r>
          </a:p>
          <a:p>
            <a:r>
              <a:rPr lang="hr-HR" sz="1600" dirty="0" smtClean="0"/>
              <a:t>  0, 0, 1, 1, 0, 1, 0  #ti</a:t>
            </a:r>
          </a:p>
          <a:p>
            <a:r>
              <a:rPr lang="hr-HR" sz="1600" dirty="0" smtClean="0"/>
              <a:t>))</a:t>
            </a:r>
          </a:p>
          <a:p>
            <a:r>
              <a:rPr lang="hr-HR" sz="1600" dirty="0" smtClean="0"/>
              <a:t>png(’nummi.png')</a:t>
            </a:r>
          </a:p>
          <a:p>
            <a:r>
              <a:rPr lang="hr-HR" sz="1600" dirty="0" smtClean="0"/>
              <a:t>pp &lt;- plotmat(M, pos = c(1,3,2,1), curve = 0.1, name = names,</a:t>
            </a:r>
          </a:p>
          <a:p>
            <a:r>
              <a:rPr lang="hr-HR" sz="1600" dirty="0" smtClean="0"/>
              <a:t>lwd = 1, box.lwd = 2, cex.txt = 0.8,</a:t>
            </a:r>
          </a:p>
          <a:p>
            <a:r>
              <a:rPr lang="hr-HR" sz="1600" dirty="0" smtClean="0"/>
              <a:t>box.type = "square", box.prop = 0.5, arr.type = "triangle",</a:t>
            </a:r>
          </a:p>
          <a:p>
            <a:r>
              <a:rPr lang="hr-HR" sz="1600" dirty="0" smtClean="0"/>
              <a:t>arr.pos = 0.4, shadow.size = 0.00, prefix = "f",</a:t>
            </a:r>
          </a:p>
          <a:p>
            <a:r>
              <a:rPr lang="hr-HR" sz="1600" dirty="0" smtClean="0"/>
              <a:t>main = "NUMMI network")</a:t>
            </a:r>
          </a:p>
          <a:p>
            <a:r>
              <a:rPr lang="hr-HR" sz="1600" dirty="0" smtClean="0"/>
              <a:t>dev.off()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28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199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NUMMI factory network</a:t>
            </a:r>
            <a:endParaRPr lang="en-US" dirty="0"/>
          </a:p>
        </p:txBody>
      </p:sp>
      <p:pic>
        <p:nvPicPr>
          <p:cNvPr id="3" name="Picture 2" descr="NUMMI_network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509" y="1495486"/>
            <a:ext cx="6284982" cy="500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4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nado_damage_and_california_shipments20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9091"/>
            <a:ext cx="9144000" cy="5818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5685" y="414655"/>
            <a:ext cx="91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2010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Transportation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400</Words>
  <Application>Microsoft Office PowerPoint</Application>
  <PresentationFormat>On-screen Show (4:3)</PresentationFormat>
  <Paragraphs>81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Visualizing the Supply Chain</vt:lpstr>
      <vt:lpstr>Outline</vt:lpstr>
      <vt:lpstr>1. Flow Charts</vt:lpstr>
      <vt:lpstr>Keeping Track of Parts is Important</vt:lpstr>
      <vt:lpstr>This was especially important where I used to Work</vt:lpstr>
      <vt:lpstr>Flow Charts can Help</vt:lpstr>
      <vt:lpstr>Flow Charts with ‘diagram’</vt:lpstr>
      <vt:lpstr>NUMMI factory network</vt:lpstr>
      <vt:lpstr>2. Transportation Maps</vt:lpstr>
      <vt:lpstr>PowerPoint Presentation</vt:lpstr>
      <vt:lpstr>Interstate Commerce</vt:lpstr>
      <vt:lpstr>Spoke Networks with ‘geosphere’</vt:lpstr>
      <vt:lpstr>PowerPoint Presentation</vt:lpstr>
      <vt:lpstr>PowerPoint Presentation</vt:lpstr>
      <vt:lpstr>PowerPoint Presentation</vt:lpstr>
      <vt:lpstr>PowerPoint Presentation</vt:lpstr>
      <vt:lpstr>3. Mashups</vt:lpstr>
      <vt:lpstr>Extreme Weather (NYT)</vt:lpstr>
      <vt:lpstr>Tornado Data (NOAA)</vt:lpstr>
      <vt:lpstr>PowerPoint Presentation</vt:lpstr>
      <vt:lpstr>Truck &amp; Rail Shipments + Tornados [time lapse: 1950-2010]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Sabbadini</dc:creator>
  <cp:lastModifiedBy>Joseph</cp:lastModifiedBy>
  <cp:revision>17</cp:revision>
  <dcterms:created xsi:type="dcterms:W3CDTF">2011-12-12T06:40:53Z</dcterms:created>
  <dcterms:modified xsi:type="dcterms:W3CDTF">2011-12-12T17:29:55Z</dcterms:modified>
</cp:coreProperties>
</file>